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1B03D1-E0B2-497E-AD35-080AC3E6EA39}">
  <a:tblStyle styleId="{691B03D1-E0B2-497E-AD35-080AC3E6EA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4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3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4dabbd3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4dabbd3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4dabbd35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4dabbd35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a091c86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a091c86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4dabbd357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4dabbd357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a091c86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a091c86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091c86b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091c86b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about every parameter in this page. Bacteria type, dilution,colors.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a091c86b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a091c86b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is dilution and CFU, and colonies.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a091c86b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a091c86b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a091c86b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a091c86b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4dabbd357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4dabbd35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a091c86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a091c86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dabbd357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4dabbd357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a091c86b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a091c86b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a091c86b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a091c86b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a091c86b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a091c86b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 Detection: Utilize the Canny edge detector to identify potential colony boundaries.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Contour Detection: Extract contours from the edged image using OpenCV findContours method.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K-Means Clustering: Apply clustering on spatial data of contours to differentiate overlapping colonies.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a091c86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a091c86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ibrahim mentioned, we will have a mobile app, which will be developed using flutter.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by TCP/IP and HTTP request we will make the request to the service-side that will be divided into two main modules, the restful web api and the ML module.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a091c86b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a091c86b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a091c86b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a091c86b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a091c86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a091c86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a091c86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a091c86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a091c86b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a091c86b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a091c86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a091c86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dabbd3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dabbd3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a091c86b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a091c86b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4dabbd35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4dabbd35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we can see a successful test of our MVP or prototype algorithm. with medium to high accuracy.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 draws circles in each colony detected successfully.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4dabbd35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4dabbd35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a091c86b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a091c86b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a091c86b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a091c86b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a091c86b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a091c86b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4dabbd357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4dabbd357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4dabbd357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4dabbd357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a091c86b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a091c86b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4dabbd357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4dabbd357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4fe36ed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4fe36ed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50a5070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50a5070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a091c86b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da091c86b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4dabbd3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4dabbd3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dabbd357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dabbd357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dabbd357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dabbd357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dabbd357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4dabbd357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4dabbd35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4dabbd35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dabbd357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4dabbd357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1.xml"/><Relationship Id="rId10" Type="http://schemas.openxmlformats.org/officeDocument/2006/relationships/slide" Target="/ppt/slides/slide10.xml"/><Relationship Id="rId13" Type="http://schemas.openxmlformats.org/officeDocument/2006/relationships/slide" Target="/ppt/slides/slide31.xml"/><Relationship Id="rId12" Type="http://schemas.openxmlformats.org/officeDocument/2006/relationships/slide" Target="/ppt/slides/slide31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10.xml"/><Relationship Id="rId15" Type="http://schemas.openxmlformats.org/officeDocument/2006/relationships/slide" Target="/ppt/slides/slide37.xml"/><Relationship Id="rId14" Type="http://schemas.openxmlformats.org/officeDocument/2006/relationships/slide" Target="/ppt/slides/slide37.xml"/><Relationship Id="rId17" Type="http://schemas.openxmlformats.org/officeDocument/2006/relationships/slide" Target="/ppt/slides/slide43.xml"/><Relationship Id="rId16" Type="http://schemas.openxmlformats.org/officeDocument/2006/relationships/slide" Target="/ppt/slides/slide37.xml"/><Relationship Id="rId5" Type="http://schemas.openxmlformats.org/officeDocument/2006/relationships/slide" Target="/ppt/slides/slide8.xml"/><Relationship Id="rId19" Type="http://schemas.openxmlformats.org/officeDocument/2006/relationships/slide" Target="/ppt/slides/slide43.xml"/><Relationship Id="rId6" Type="http://schemas.openxmlformats.org/officeDocument/2006/relationships/slide" Target="/ppt/slides/slide8.xml"/><Relationship Id="rId18" Type="http://schemas.openxmlformats.org/officeDocument/2006/relationships/slide" Target="/ppt/slides/slide43.xml"/><Relationship Id="rId7" Type="http://schemas.openxmlformats.org/officeDocument/2006/relationships/slide" Target="/ppt/slides/slide8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41.jpg"/><Relationship Id="rId5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Relationship Id="rId4" Type="http://schemas.openxmlformats.org/officeDocument/2006/relationships/image" Target="../media/image23.jpg"/><Relationship Id="rId5" Type="http://schemas.openxmlformats.org/officeDocument/2006/relationships/image" Target="../media/image4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jpg"/><Relationship Id="rId4" Type="http://schemas.openxmlformats.org/officeDocument/2006/relationships/image" Target="../media/image53.jpg"/><Relationship Id="rId5" Type="http://schemas.openxmlformats.org/officeDocument/2006/relationships/image" Target="../media/image3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mG_I4l3IpWtkmo63pnN0cIoWR7AoH9kx/view" TargetMode="External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onderveggies.co/" TargetMode="External"/><Relationship Id="rId4" Type="http://schemas.openxmlformats.org/officeDocument/2006/relationships/hyperlink" Target="https://wonderveggies.co/" TargetMode="External"/><Relationship Id="rId5" Type="http://schemas.openxmlformats.org/officeDocument/2006/relationships/hyperlink" Target="https://wonderveggies.co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265500" y="1609700"/>
            <a:ext cx="4045200" cy="7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AgarVision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265500" y="2423425"/>
            <a:ext cx="40452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ML-powered app to detect, analyze and count agar plate bacteria colonies.</a:t>
            </a:r>
            <a:endParaRPr sz="1400"/>
          </a:p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4903675" y="5376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Authors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Ibraheem Ganayim		</a:t>
            </a:r>
            <a:r>
              <a:rPr b="1" lang="en" sz="1000">
                <a:latin typeface="Arial"/>
                <a:ea typeface="Arial"/>
                <a:cs typeface="Arial"/>
                <a:sym typeface="Arial"/>
              </a:rPr>
              <a:t>SWE Department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Simaan Saada		</a:t>
            </a:r>
            <a:r>
              <a:rPr b="1" lang="en" sz="1000">
                <a:latin typeface="Arial"/>
                <a:ea typeface="Arial"/>
                <a:cs typeface="Arial"/>
                <a:sym typeface="Arial"/>
              </a:rPr>
              <a:t>SWE Department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Supervisor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Dr. Reuven Cohen		</a:t>
            </a:r>
            <a:r>
              <a:rPr b="1" lang="en" sz="1000">
                <a:latin typeface="Arial"/>
                <a:ea typeface="Arial"/>
                <a:cs typeface="Arial"/>
                <a:sym typeface="Arial"/>
              </a:rPr>
              <a:t>SWE Department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Co-Supervisor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Dr. Lilach Iasur Kruh	</a:t>
            </a:r>
            <a:r>
              <a:rPr b="1" lang="en" sz="1000">
                <a:latin typeface="Arial"/>
                <a:ea typeface="Arial"/>
                <a:cs typeface="Arial"/>
                <a:sym typeface="Arial"/>
              </a:rPr>
              <a:t>BTE Department</a:t>
            </a:r>
            <a:endParaRPr b="1" sz="1200"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5" y="209099"/>
            <a:ext cx="1966575" cy="4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1304838" y="894675"/>
            <a:ext cx="196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Capstone Project Phase B</a:t>
            </a:r>
            <a:endParaRPr i="1"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23-2-D-20</a:t>
            </a:r>
            <a:endParaRPr i="1" sz="12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400" y="3343775"/>
            <a:ext cx="2699599" cy="1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Solution</a:t>
            </a:r>
            <a:endParaRPr sz="6000"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b="1" lang="en"/>
              <a:t>Requirements</a:t>
            </a:r>
            <a:endParaRPr b="1"/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543700" y="1697475"/>
            <a:ext cx="524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User-Friendly Interface.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Accurate &amp; Fast Colony Counting.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Collaborative.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Store Data Securely &amp; Reliably.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25" y="1473152"/>
            <a:ext cx="2460025" cy="24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3">
            <a:alphaModFix/>
          </a:blip>
          <a:srcRect b="18169" l="18468" r="16685" t="19177"/>
          <a:stretch/>
        </p:blipFill>
        <p:spPr>
          <a:xfrm rot="925352">
            <a:off x="6813940" y="1760565"/>
            <a:ext cx="1056146" cy="102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00"/>
              <a:t>AgarVisi</a:t>
            </a:r>
            <a:r>
              <a:rPr lang="en" sz="13200">
                <a:solidFill>
                  <a:srgbClr val="4B926D"/>
                </a:solidFill>
              </a:rPr>
              <a:t>o</a:t>
            </a:r>
            <a:r>
              <a:rPr lang="en" sz="13200"/>
              <a:t>n</a:t>
            </a:r>
            <a:endParaRPr sz="13200"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3240225"/>
            <a:ext cx="85206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ML-powered app to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analyze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count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agar plate bacteria colonies.</a:t>
            </a:r>
            <a:endParaRPr/>
          </a:p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311700" y="403200"/>
            <a:ext cx="28080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Capture Plate</a:t>
            </a:r>
            <a:endParaRPr b="1" sz="3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311700" y="1520625"/>
            <a:ext cx="3214500" cy="30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Take/Upload a picture of an Agar plate with </a:t>
            </a: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bacteria colonies</a:t>
            </a: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00" y="292338"/>
            <a:ext cx="2808000" cy="4558800"/>
          </a:xfrm>
          <a:prstGeom prst="roundRect">
            <a:avLst>
              <a:gd fmla="val 6387" name="adj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311700" y="555600"/>
            <a:ext cx="28080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 Experiment Parameters</a:t>
            </a:r>
            <a:endParaRPr b="1" sz="3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311700" y="2528075"/>
            <a:ext cx="3961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Type			</a:t>
            </a: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Bacteria A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3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Dilutio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			</a:t>
            </a: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0.2</a:t>
            </a: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Count Strategy	</a:t>
            </a:r>
            <a:r>
              <a:rPr lang="en" sz="18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Auto</a:t>
            </a:r>
            <a:endParaRPr sz="18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25" y="95537"/>
            <a:ext cx="2589600" cy="4952400"/>
          </a:xfrm>
          <a:prstGeom prst="roundRect">
            <a:avLst>
              <a:gd fmla="val 7074" name="adj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8"/>
          <p:cNvSpPr txBox="1"/>
          <p:nvPr/>
        </p:nvSpPr>
        <p:spPr>
          <a:xfrm>
            <a:off x="311700" y="1947725"/>
            <a:ext cx="22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quarter</a:t>
            </a:r>
            <a:endParaRPr sz="1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85400"/>
            <a:ext cx="28080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Experiment Details</a:t>
            </a:r>
            <a:endParaRPr b="1" sz="3000"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937425"/>
            <a:ext cx="30657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Review experiments results in detail.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No. of colonies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Dilution</a:t>
            </a:r>
            <a:endParaRPr sz="2000"/>
          </a:p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75" y="174925"/>
            <a:ext cx="2490000" cy="4797600"/>
          </a:xfrm>
          <a:prstGeom prst="roundRect">
            <a:avLst>
              <a:gd fmla="val 4286" name="adj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9"/>
          <p:cNvSpPr txBox="1"/>
          <p:nvPr/>
        </p:nvSpPr>
        <p:spPr>
          <a:xfrm>
            <a:off x="311700" y="1482900"/>
            <a:ext cx="228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quarter</a:t>
            </a:r>
            <a:endParaRPr sz="1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311700" y="403200"/>
            <a:ext cx="28080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Experiments</a:t>
            </a:r>
            <a:endParaRPr b="1" sz="3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311700" y="2037625"/>
            <a:ext cx="25884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View all experiments in one place.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All data is stored on the cloud.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700" y="239400"/>
            <a:ext cx="2888700" cy="4719300"/>
          </a:xfrm>
          <a:prstGeom prst="roundRect">
            <a:avLst>
              <a:gd fmla="val 6394" name="adj"/>
            </a:avLst>
          </a:prstGeom>
          <a:noFill/>
          <a:ln cap="flat" cmpd="sng" w="1905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311700" y="3270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  <a:endParaRPr b="1" sz="3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311700" y="1571150"/>
            <a:ext cx="33291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Authentication &amp; Authorization.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25" y="2729875"/>
            <a:ext cx="3090539" cy="20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4">
            <a:alphaModFix/>
          </a:blip>
          <a:srcRect b="20923" l="0" r="0" t="9190"/>
          <a:stretch/>
        </p:blipFill>
        <p:spPr>
          <a:xfrm>
            <a:off x="4447725" y="663900"/>
            <a:ext cx="3588300" cy="3815700"/>
          </a:xfrm>
          <a:prstGeom prst="roundRect">
            <a:avLst>
              <a:gd fmla="val 914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6866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3311900"/>
            <a:ext cx="85206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Tailored </a:t>
            </a:r>
            <a:r>
              <a:rPr b="1" lang="en"/>
              <a:t>Image-Processing</a:t>
            </a:r>
            <a:r>
              <a:rPr lang="en"/>
              <a:t> algorithm</a:t>
            </a:r>
            <a:endParaRPr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0" y="2793450"/>
            <a:ext cx="1364316" cy="16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250" y="2793449"/>
            <a:ext cx="1680873" cy="1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r>
              <a:rPr b="1" lang="en"/>
              <a:t>Steps</a:t>
            </a:r>
            <a:endParaRPr b="1"/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311700" y="1540375"/>
            <a:ext cx="3233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Noise Reduction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 Division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 Masking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Contour Detection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K-Means Clustering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577800"/>
            <a:ext cx="3987900" cy="3987900"/>
          </a:xfrm>
          <a:prstGeom prst="roundRect">
            <a:avLst>
              <a:gd fmla="val 342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Background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---------------------------------------- 3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</a:t>
            </a: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----------------------------------------------</a:t>
            </a:r>
            <a:r>
              <a:rPr lang="en" sz="1200">
                <a:solidFill>
                  <a:schemeClr val="accent4"/>
                </a:solidFill>
              </a:rPr>
              <a:t> 8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</a:t>
            </a: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----------------------------------------------</a:t>
            </a:r>
            <a:r>
              <a:rPr lang="en" sz="1200">
                <a:solidFill>
                  <a:schemeClr val="accent4"/>
                </a:solidFill>
              </a:rPr>
              <a:t> 10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R&amp;D Process</a:t>
            </a:r>
            <a:r>
              <a:rPr lang="en" sz="1400">
                <a:solidFill>
                  <a:schemeClr val="accent4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</a:t>
            </a:r>
            <a:r>
              <a:rPr lang="en" sz="1200">
                <a:solidFill>
                  <a:schemeClr val="accent4"/>
                </a:solidFill>
              </a:rPr>
              <a:t> 18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Challenges</a:t>
            </a: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&amp; Limitations</a:t>
            </a:r>
            <a:r>
              <a:rPr lang="en" sz="1400">
                <a:solidFill>
                  <a:schemeClr val="accent4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</a:t>
            </a:r>
            <a:r>
              <a:rPr lang="en" sz="1200">
                <a:solidFill>
                  <a:schemeClr val="accent4"/>
                </a:solidFill>
              </a:rPr>
              <a:t> 21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MVP</a:t>
            </a: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----------------------------------------------------</a:t>
            </a:r>
            <a:r>
              <a:rPr lang="en" sz="1200">
                <a:solidFill>
                  <a:schemeClr val="accent4"/>
                </a:solidFill>
              </a:rPr>
              <a:t> 26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Verification</a:t>
            </a:r>
            <a:r>
              <a:rPr b="1" lang="en" sz="1400">
                <a:solidFill>
                  <a:schemeClr val="accent4"/>
                </a:solidFill>
                <a:uFill>
                  <a:noFill/>
                </a:uFill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</a:t>
            </a:r>
            <a:r>
              <a:rPr lang="en" sz="1200">
                <a:solidFill>
                  <a:schemeClr val="accent4"/>
                </a:solidFill>
              </a:rPr>
              <a:t>  30</a:t>
            </a:r>
            <a:endParaRPr sz="1200">
              <a:solidFill>
                <a:schemeClr val="accent4"/>
              </a:solidFill>
            </a:endParaRPr>
          </a:p>
          <a:p>
            <a:pPr indent="0" lvl="0" marL="22860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Conclusion</a:t>
            </a:r>
            <a:r>
              <a:rPr b="1" lang="en" sz="1400">
                <a:solidFill>
                  <a:schemeClr val="accent2"/>
                </a:solidFill>
                <a:uFill>
                  <a:noFill/>
                </a:uFill>
                <a:hlinkClick action="ppaction://hlinksldjump"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accent4"/>
                </a:solidFill>
                <a:uFill>
                  <a:noFill/>
                </a:uFill>
                <a:hlinkClick action="ppaction://hlinksldjump"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-----------------------------------------</a:t>
            </a:r>
            <a:r>
              <a:rPr lang="en" sz="1200">
                <a:solidFill>
                  <a:schemeClr val="accent4"/>
                </a:solidFill>
              </a:rPr>
              <a:t> 34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26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</a:t>
            </a:r>
            <a:r>
              <a:rPr b="1" lang="en"/>
              <a:t>- Image Division</a:t>
            </a:r>
            <a:endParaRPr b="1"/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561" y="1256925"/>
            <a:ext cx="3435600" cy="3406200"/>
          </a:xfrm>
          <a:prstGeom prst="roundRect">
            <a:avLst>
              <a:gd fmla="val 3411" name="adj"/>
            </a:avLst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39" y="1242225"/>
            <a:ext cx="3435600" cy="3435600"/>
          </a:xfrm>
          <a:prstGeom prst="roundRect">
            <a:avLst>
              <a:gd fmla="val 3427" name="adj"/>
            </a:avLst>
          </a:prstGeom>
          <a:noFill/>
          <a:ln>
            <a:noFill/>
          </a:ln>
        </p:spPr>
      </p:pic>
      <p:cxnSp>
        <p:nvCxnSpPr>
          <p:cNvPr id="277" name="Google Shape;277;p44"/>
          <p:cNvCxnSpPr/>
          <p:nvPr/>
        </p:nvCxnSpPr>
        <p:spPr>
          <a:xfrm>
            <a:off x="4197450" y="2968725"/>
            <a:ext cx="7611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26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</a:t>
            </a:r>
            <a:r>
              <a:rPr b="1" lang="en"/>
              <a:t>- Masking</a:t>
            </a:r>
            <a:endParaRPr b="1"/>
          </a:p>
        </p:txBody>
      </p:sp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8283608" y="4390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0" r="50678" t="48352"/>
          <a:stretch/>
        </p:blipFill>
        <p:spPr>
          <a:xfrm>
            <a:off x="804700" y="1425150"/>
            <a:ext cx="2427000" cy="2541600"/>
          </a:xfrm>
          <a:prstGeom prst="roundRect">
            <a:avLst>
              <a:gd fmla="val 3427" name="adj"/>
            </a:avLst>
          </a:prstGeom>
          <a:noFill/>
          <a:ln>
            <a:noFill/>
          </a:ln>
        </p:spPr>
      </p:pic>
      <p:cxnSp>
        <p:nvCxnSpPr>
          <p:cNvPr id="285" name="Google Shape;285;p45"/>
          <p:cNvCxnSpPr/>
          <p:nvPr/>
        </p:nvCxnSpPr>
        <p:spPr>
          <a:xfrm>
            <a:off x="3900613" y="2695950"/>
            <a:ext cx="7611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45"/>
          <p:cNvPicPr preferRelativeResize="0"/>
          <p:nvPr/>
        </p:nvPicPr>
        <p:blipFill rotWithShape="1">
          <a:blip r:embed="rId4">
            <a:alphaModFix/>
          </a:blip>
          <a:srcRect b="0" l="0" r="45064" t="49969"/>
          <a:stretch/>
        </p:blipFill>
        <p:spPr>
          <a:xfrm>
            <a:off x="5330623" y="1425150"/>
            <a:ext cx="2703000" cy="2541600"/>
          </a:xfrm>
          <a:prstGeom prst="roundRect">
            <a:avLst>
              <a:gd fmla="val 470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r>
              <a:rPr b="1" lang="en"/>
              <a:t>Parts - Colony Detection</a:t>
            </a:r>
            <a:endParaRPr b="1"/>
          </a:p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235250" y="1758250"/>
            <a:ext cx="26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Contour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Detection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749" l="2931" r="0" t="4391"/>
          <a:stretch/>
        </p:blipFill>
        <p:spPr>
          <a:xfrm>
            <a:off x="2752050" y="1061700"/>
            <a:ext cx="3639900" cy="3738900"/>
          </a:xfrm>
          <a:prstGeom prst="roundRect">
            <a:avLst>
              <a:gd fmla="val 3823" name="adj"/>
            </a:avLst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/>
        </p:nvSpPr>
        <p:spPr>
          <a:xfrm>
            <a:off x="235250" y="3669750"/>
            <a:ext cx="266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K-means Clu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ste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503525" y="1711100"/>
            <a:ext cx="193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Detected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6"/>
          <p:cNvSpPr txBox="1"/>
          <p:nvPr/>
        </p:nvSpPr>
        <p:spPr>
          <a:xfrm>
            <a:off x="6537275" y="3707475"/>
            <a:ext cx="18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Masking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b="1" lang="en"/>
              <a:t>Architecture</a:t>
            </a:r>
            <a:endParaRPr b="1"/>
          </a:p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0" l="26556" r="0" t="0"/>
          <a:stretch/>
        </p:blipFill>
        <p:spPr>
          <a:xfrm>
            <a:off x="3044775" y="1158025"/>
            <a:ext cx="47847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0" l="0" r="73610" t="0"/>
          <a:stretch/>
        </p:blipFill>
        <p:spPr>
          <a:xfrm>
            <a:off x="1325475" y="1234300"/>
            <a:ext cx="1719301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029" y="2833384"/>
            <a:ext cx="463450" cy="1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2713825"/>
            <a:ext cx="1045524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975" y="4306604"/>
            <a:ext cx="548700" cy="54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All Goals </a:t>
            </a:r>
            <a:r>
              <a:rPr b="1" lang="en">
                <a:solidFill>
                  <a:schemeClr val="dk2"/>
                </a:solidFill>
              </a:rPr>
              <a:t>Achieved</a:t>
            </a:r>
            <a:r>
              <a:rPr lang="en">
                <a:solidFill>
                  <a:schemeClr val="dk2"/>
                </a:solidFill>
              </a:rPr>
              <a:t>!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1014900" y="1489650"/>
            <a:ext cx="7114200" cy="21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User </a:t>
            </a:r>
            <a:r>
              <a:rPr lang="en" sz="2100"/>
              <a:t>Friendly</a:t>
            </a:r>
            <a:r>
              <a:rPr lang="en" sz="2100"/>
              <a:t> Mobile App</a:t>
            </a:r>
            <a:endParaRPr sz="21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Store &amp; Manage E</a:t>
            </a:r>
            <a:r>
              <a:rPr lang="en" sz="2100"/>
              <a:t>xperiments</a:t>
            </a:r>
            <a:r>
              <a:rPr lang="en" sz="2100"/>
              <a:t> Data Easily and S</a:t>
            </a:r>
            <a:r>
              <a:rPr lang="en" sz="2100"/>
              <a:t>ecurely</a:t>
            </a:r>
            <a:endParaRPr sz="21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Accurate &amp; Fast bacteria colony count</a:t>
            </a:r>
            <a:endParaRPr sz="2100"/>
          </a:p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138" y="3342650"/>
            <a:ext cx="1714175" cy="1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50" y="103725"/>
            <a:ext cx="5873450" cy="4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157500" y="189575"/>
            <a:ext cx="213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endParaRPr b="1" sz="3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</a:t>
            </a:r>
            <a:endParaRPr b="1" sz="3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Challenges</a:t>
            </a:r>
            <a:endParaRPr sz="6000"/>
          </a:p>
        </p:txBody>
      </p:sp>
      <p:sp>
        <p:nvSpPr>
          <p:cNvPr id="329" name="Google Shape;32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Limitations</a:t>
            </a:r>
            <a:endParaRPr/>
          </a:p>
        </p:txBody>
      </p:sp>
      <p:sp>
        <p:nvSpPr>
          <p:cNvPr id="335" name="Google Shape;335;p51"/>
          <p:cNvSpPr txBox="1"/>
          <p:nvPr>
            <p:ph idx="1" type="subTitle"/>
          </p:nvPr>
        </p:nvSpPr>
        <p:spPr>
          <a:xfrm>
            <a:off x="265500" y="2893750"/>
            <a:ext cx="40452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R&amp;D Process</a:t>
            </a:r>
            <a:endParaRPr/>
          </a:p>
        </p:txBody>
      </p:sp>
      <p:sp>
        <p:nvSpPr>
          <p:cNvPr id="336" name="Google Shape;336;p51"/>
          <p:cNvSpPr txBox="1"/>
          <p:nvPr>
            <p:ph idx="2" type="body"/>
          </p:nvPr>
        </p:nvSpPr>
        <p:spPr>
          <a:xfrm>
            <a:off x="4851675" y="724200"/>
            <a:ext cx="4079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Complex Image-Processing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Complex Colony Forms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Insufficient </a:t>
            </a:r>
            <a:r>
              <a:rPr lang="en"/>
              <a:t>Data Sets</a:t>
            </a:r>
            <a:endParaRPr sz="2100"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 1 </a:t>
            </a:r>
            <a:r>
              <a:rPr lang="en" sz="2700"/>
              <a:t>Complex Image-Processing Algorithm</a:t>
            </a:r>
            <a:endParaRPr sz="2700"/>
          </a:p>
        </p:txBody>
      </p:sp>
      <p:sp>
        <p:nvSpPr>
          <p:cNvPr id="343" name="Google Shape;3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2"/>
          <p:cNvSpPr txBox="1"/>
          <p:nvPr/>
        </p:nvSpPr>
        <p:spPr>
          <a:xfrm>
            <a:off x="429600" y="1412675"/>
            <a:ext cx="8284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Masking &amp; Color Detection </a:t>
            </a:r>
            <a:r>
              <a:rPr b="1"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endParaRPr b="1"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Contour Detection </a:t>
            </a:r>
            <a:r>
              <a:rPr b="1"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- Chat GPT sol.</a:t>
            </a:r>
            <a:endParaRPr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Circle Hough Transform </a:t>
            </a:r>
            <a:r>
              <a:rPr b="1"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- our MVP</a:t>
            </a:r>
            <a:endParaRPr sz="2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1027950" y="4280525"/>
            <a:ext cx="635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Pivoted to a New </a:t>
            </a:r>
            <a:r>
              <a:rPr b="1"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Hybrid 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Image-Processing</a:t>
            </a:r>
            <a:r>
              <a:rPr b="1"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Algorithm.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6" name="Google Shape;346;p52"/>
          <p:cNvCxnSpPr/>
          <p:nvPr/>
        </p:nvCxnSpPr>
        <p:spPr>
          <a:xfrm>
            <a:off x="4207050" y="3444575"/>
            <a:ext cx="0" cy="64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 2  </a:t>
            </a:r>
            <a:r>
              <a:rPr lang="en" sz="3000"/>
              <a:t>Complex Colony Forms</a:t>
            </a:r>
            <a:endParaRPr sz="3000"/>
          </a:p>
        </p:txBody>
      </p:sp>
      <p:sp>
        <p:nvSpPr>
          <p:cNvPr id="352" name="Google Shape;35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53"/>
          <p:cNvSpPr txBox="1"/>
          <p:nvPr/>
        </p:nvSpPr>
        <p:spPr>
          <a:xfrm>
            <a:off x="567250" y="1503825"/>
            <a:ext cx="4222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Crowded colonies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Competitive bacteria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Text on plate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External noise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24361" l="16468" r="19048" t="27907"/>
          <a:stretch/>
        </p:blipFill>
        <p:spPr>
          <a:xfrm>
            <a:off x="5108225" y="1247975"/>
            <a:ext cx="3076800" cy="32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/>
        </p:nvSpPr>
        <p:spPr>
          <a:xfrm>
            <a:off x="5619057" y="1762237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53"/>
          <p:cNvSpPr txBox="1"/>
          <p:nvPr/>
        </p:nvSpPr>
        <p:spPr>
          <a:xfrm>
            <a:off x="8703750" y="2033321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53"/>
          <p:cNvSpPr txBox="1"/>
          <p:nvPr/>
        </p:nvSpPr>
        <p:spPr>
          <a:xfrm>
            <a:off x="6233687" y="3764048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4893699" y="2340898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53"/>
          <p:cNvSpPr/>
          <p:nvPr/>
        </p:nvSpPr>
        <p:spPr>
          <a:xfrm rot="10800000">
            <a:off x="8011975" y="2545275"/>
            <a:ext cx="660000" cy="1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4">
            <a:alphaModFix/>
          </a:blip>
          <a:srcRect b="15240" l="7629" r="5376" t="23503"/>
          <a:stretch/>
        </p:blipFill>
        <p:spPr>
          <a:xfrm>
            <a:off x="7968075" y="508000"/>
            <a:ext cx="821700" cy="837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61" name="Google Shape;361;p53"/>
          <p:cNvCxnSpPr>
            <a:stCxn id="360" idx="2"/>
          </p:cNvCxnSpPr>
          <p:nvPr/>
        </p:nvCxnSpPr>
        <p:spPr>
          <a:xfrm flipH="1">
            <a:off x="7657575" y="926650"/>
            <a:ext cx="310500" cy="16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3"/>
          <p:cNvCxnSpPr>
            <a:stCxn id="360" idx="5"/>
          </p:cNvCxnSpPr>
          <p:nvPr/>
        </p:nvCxnSpPr>
        <p:spPr>
          <a:xfrm flipH="1">
            <a:off x="7847740" y="1222680"/>
            <a:ext cx="821700" cy="15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53"/>
          <p:cNvSpPr/>
          <p:nvPr/>
        </p:nvSpPr>
        <p:spPr>
          <a:xfrm>
            <a:off x="597150" y="3755650"/>
            <a:ext cx="3423900" cy="47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597150" y="3113275"/>
            <a:ext cx="3423900" cy="47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"/>
          <p:cNvSpPr/>
          <p:nvPr/>
        </p:nvSpPr>
        <p:spPr>
          <a:xfrm>
            <a:off x="597150" y="2353075"/>
            <a:ext cx="3423900" cy="47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3"/>
          <p:cNvSpPr/>
          <p:nvPr/>
        </p:nvSpPr>
        <p:spPr>
          <a:xfrm>
            <a:off x="597150" y="1592875"/>
            <a:ext cx="3423900" cy="47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Background</a:t>
            </a:r>
            <a:endParaRPr sz="6000"/>
          </a:p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 3  </a:t>
            </a:r>
            <a:r>
              <a:rPr lang="en" sz="3000"/>
              <a:t>Insufficient </a:t>
            </a:r>
            <a:r>
              <a:rPr lang="en" sz="3000"/>
              <a:t>Data</a:t>
            </a:r>
            <a:endParaRPr sz="3000"/>
          </a:p>
        </p:txBody>
      </p:sp>
      <p:sp>
        <p:nvSpPr>
          <p:cNvPr id="372" name="Google Shape;37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651075" y="1720475"/>
            <a:ext cx="727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Not Enough Chrome Plate Samples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4" name="Google Shape;374;p54"/>
          <p:cNvPicPr preferRelativeResize="0"/>
          <p:nvPr/>
        </p:nvPicPr>
        <p:blipFill rotWithShape="1">
          <a:blip r:embed="rId3">
            <a:alphaModFix/>
          </a:blip>
          <a:srcRect b="9039" l="25754" r="25851" t="8329"/>
          <a:stretch/>
        </p:blipFill>
        <p:spPr>
          <a:xfrm>
            <a:off x="7101100" y="1391100"/>
            <a:ext cx="1843850" cy="2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/>
        </p:nvSpPr>
        <p:spPr>
          <a:xfrm>
            <a:off x="869925" y="3588100"/>
            <a:ext cx="566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Pivoted to a New </a:t>
            </a:r>
            <a:r>
              <a:rPr b="1"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Image-Processing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Algorithm.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54"/>
          <p:cNvCxnSpPr/>
          <p:nvPr/>
        </p:nvCxnSpPr>
        <p:spPr>
          <a:xfrm>
            <a:off x="3413900" y="2461400"/>
            <a:ext cx="0" cy="89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Results</a:t>
            </a:r>
            <a:endParaRPr sz="1800"/>
          </a:p>
        </p:txBody>
      </p:sp>
      <p:sp>
        <p:nvSpPr>
          <p:cNvPr id="382" name="Google Shape;3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292625"/>
            <a:ext cx="85206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b="1" lang="en"/>
              <a:t>1</a:t>
            </a:r>
            <a:endParaRPr b="1"/>
          </a:p>
        </p:txBody>
      </p:sp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300" y="1594500"/>
            <a:ext cx="2198100" cy="243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75" y="1594500"/>
            <a:ext cx="2434500" cy="243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110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2" name="Google Shape;392;p56"/>
          <p:cNvCxnSpPr/>
          <p:nvPr/>
        </p:nvCxnSpPr>
        <p:spPr>
          <a:xfrm>
            <a:off x="3639275" y="2811763"/>
            <a:ext cx="1278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8600" y="3149975"/>
            <a:ext cx="879026" cy="8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b="1" lang="en"/>
              <a:t>2</a:t>
            </a:r>
            <a:endParaRPr b="1"/>
          </a:p>
        </p:txBody>
      </p:sp>
      <p:sp>
        <p:nvSpPr>
          <p:cNvPr id="399" name="Google Shape;39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25" y="1638275"/>
            <a:ext cx="2341800" cy="23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475" y="1638275"/>
            <a:ext cx="2341800" cy="23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402" name="Google Shape;402;p57"/>
          <p:cNvCxnSpPr/>
          <p:nvPr/>
        </p:nvCxnSpPr>
        <p:spPr>
          <a:xfrm>
            <a:off x="3675125" y="2809175"/>
            <a:ext cx="1278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57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1023175" y="4263025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49232" l="52850" r="0" t="7649"/>
          <a:stretch/>
        </p:blipFill>
        <p:spPr>
          <a:xfrm>
            <a:off x="4506750" y="1404400"/>
            <a:ext cx="2811900" cy="260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 rotWithShape="1">
          <a:blip r:embed="rId4">
            <a:alphaModFix/>
          </a:blip>
          <a:srcRect b="52022" l="51295" r="0" t="4393"/>
          <a:stretch/>
        </p:blipFill>
        <p:spPr>
          <a:xfrm>
            <a:off x="1152950" y="1457150"/>
            <a:ext cx="2635450" cy="24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/>
        </p:nvSpPr>
        <p:spPr>
          <a:xfrm>
            <a:off x="4423650" y="4263025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58"/>
          <p:cNvSpPr txBox="1"/>
          <p:nvPr>
            <p:ph type="title"/>
          </p:nvPr>
        </p:nvSpPr>
        <p:spPr>
          <a:xfrm>
            <a:off x="311700" y="216425"/>
            <a:ext cx="28635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b="1" lang="en"/>
              <a:t>3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/>
          <p:nvPr>
            <p:ph type="title"/>
          </p:nvPr>
        </p:nvSpPr>
        <p:spPr>
          <a:xfrm>
            <a:off x="311700" y="292625"/>
            <a:ext cx="28635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b="1" lang="en"/>
              <a:t>4</a:t>
            </a:r>
            <a:endParaRPr b="1"/>
          </a:p>
        </p:txBody>
      </p:sp>
      <p:sp>
        <p:nvSpPr>
          <p:cNvPr id="419" name="Google Shape;41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9"/>
          <p:cNvSpPr txBox="1"/>
          <p:nvPr/>
        </p:nvSpPr>
        <p:spPr>
          <a:xfrm>
            <a:off x="-269650" y="2288350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35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/>
          </a:blip>
          <a:srcRect b="0" l="0" r="0" t="5508"/>
          <a:stretch/>
        </p:blipFill>
        <p:spPr>
          <a:xfrm>
            <a:off x="4078150" y="616300"/>
            <a:ext cx="3827400" cy="3744300"/>
          </a:xfrm>
          <a:prstGeom prst="roundRect">
            <a:avLst>
              <a:gd fmla="val 812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60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23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 rotWithShape="1">
          <a:blip r:embed="rId3">
            <a:alphaModFix/>
          </a:blip>
          <a:srcRect b="0" l="0" r="0" t="3549"/>
          <a:stretch/>
        </p:blipFill>
        <p:spPr>
          <a:xfrm>
            <a:off x="2233050" y="1289425"/>
            <a:ext cx="4677900" cy="292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29" name="Google Shape;429;p60"/>
          <p:cNvSpPr txBox="1"/>
          <p:nvPr>
            <p:ph type="title"/>
          </p:nvPr>
        </p:nvSpPr>
        <p:spPr>
          <a:xfrm>
            <a:off x="311700" y="216425"/>
            <a:ext cx="28635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b="1" lang="en"/>
              <a:t>5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Verification</a:t>
            </a:r>
            <a:endParaRPr sz="6000"/>
          </a:p>
        </p:txBody>
      </p:sp>
      <p:sp>
        <p:nvSpPr>
          <p:cNvPr id="435" name="Google Shape;43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type="title"/>
          </p:nvPr>
        </p:nvSpPr>
        <p:spPr>
          <a:xfrm>
            <a:off x="311700" y="445025"/>
            <a:ext cx="8554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Verification</a:t>
            </a:r>
            <a:endParaRPr sz="3600"/>
          </a:p>
        </p:txBody>
      </p:sp>
      <p:sp>
        <p:nvSpPr>
          <p:cNvPr id="441" name="Google Shape;44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2"/>
          <p:cNvSpPr/>
          <p:nvPr/>
        </p:nvSpPr>
        <p:spPr>
          <a:xfrm>
            <a:off x="937500" y="1756350"/>
            <a:ext cx="1630800" cy="1630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2"/>
          <p:cNvSpPr/>
          <p:nvPr/>
        </p:nvSpPr>
        <p:spPr>
          <a:xfrm>
            <a:off x="2828300" y="1756350"/>
            <a:ext cx="1630800" cy="1630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2"/>
          <p:cNvSpPr/>
          <p:nvPr/>
        </p:nvSpPr>
        <p:spPr>
          <a:xfrm>
            <a:off x="4719100" y="1756350"/>
            <a:ext cx="1630800" cy="1630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2"/>
          <p:cNvSpPr/>
          <p:nvPr/>
        </p:nvSpPr>
        <p:spPr>
          <a:xfrm>
            <a:off x="6609900" y="1756350"/>
            <a:ext cx="1630800" cy="1630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2"/>
          <p:cNvSpPr txBox="1"/>
          <p:nvPr/>
        </p:nvSpPr>
        <p:spPr>
          <a:xfrm>
            <a:off x="13645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32553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51461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62"/>
          <p:cNvSpPr txBox="1"/>
          <p:nvPr/>
        </p:nvSpPr>
        <p:spPr>
          <a:xfrm>
            <a:off x="70369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985200" y="2219250"/>
            <a:ext cx="153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Get a labeled image from scientists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2828300" y="2219250"/>
            <a:ext cx="16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Run Counting Algorithm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79400" y="2219250"/>
            <a:ext cx="153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Check for true-positive, false-positive bacteria types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6657600" y="2191875"/>
            <a:ext cx="153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Check for true-negative, false-negative bacteria types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311700" y="445025"/>
            <a:ext cx="8554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Accuracy </a:t>
            </a:r>
            <a:r>
              <a:rPr lang="en" sz="3600"/>
              <a:t>Analysis</a:t>
            </a:r>
            <a:endParaRPr sz="3600"/>
          </a:p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 rotWithShape="1">
          <a:blip r:embed="rId3">
            <a:alphaModFix/>
          </a:blip>
          <a:srcRect b="71542" l="0" r="63657" t="0"/>
          <a:stretch/>
        </p:blipFill>
        <p:spPr>
          <a:xfrm>
            <a:off x="311700" y="1304925"/>
            <a:ext cx="2857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3"/>
          <p:cNvPicPr preferRelativeResize="0"/>
          <p:nvPr/>
        </p:nvPicPr>
        <p:blipFill rotWithShape="1">
          <a:blip r:embed="rId3">
            <a:alphaModFix/>
          </a:blip>
          <a:srcRect b="0" l="0" r="0" t="32872"/>
          <a:stretch/>
        </p:blipFill>
        <p:spPr>
          <a:xfrm>
            <a:off x="311700" y="2983100"/>
            <a:ext cx="42195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275" y="2468738"/>
            <a:ext cx="18192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Probiotics</a:t>
            </a:r>
            <a:endParaRPr/>
          </a:p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7425"/>
            <a:ext cx="1709400" cy="1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50" y="1816226"/>
            <a:ext cx="1420825" cy="14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5">
            <a:alphaModFix/>
          </a:blip>
          <a:srcRect b="12418" l="13076" r="27104" t="8736"/>
          <a:stretch/>
        </p:blipFill>
        <p:spPr>
          <a:xfrm>
            <a:off x="3717300" y="954575"/>
            <a:ext cx="1709400" cy="168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725" y="1704399"/>
            <a:ext cx="1532650" cy="1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9900" y="3237050"/>
            <a:ext cx="1682400" cy="1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2200125" y="4273925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2724075" y="3237050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4240350" y="2889650"/>
            <a:ext cx="663300" cy="66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3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5955750" y="3237050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7149900" y="4526825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>
            <p:ph type="title"/>
          </p:nvPr>
        </p:nvSpPr>
        <p:spPr>
          <a:xfrm>
            <a:off x="311700" y="22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Process Verification</a:t>
            </a:r>
            <a:endParaRPr/>
          </a:p>
        </p:txBody>
      </p:sp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9" name="Google Shape;469;p64"/>
          <p:cNvGraphicFramePr/>
          <p:nvPr/>
        </p:nvGraphicFramePr>
        <p:xfrm>
          <a:off x="1684150" y="99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/>
                <a:gridCol w="1971675"/>
                <a:gridCol w="1028700"/>
                <a:gridCol w="2476500"/>
              </a:tblGrid>
              <a:tr h="28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#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Test ID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Excepted Result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</a:tr>
              <a:tr h="152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Divide the agar plate to 4 quarters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quarters.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68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</a:t>
                      </a:r>
                      <a:r>
                        <a:rPr lang="en" sz="1200"/>
                        <a:t>probiotics bacteria.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~110 colonies. Not recognized bacteria.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470" name="Google Shape;470;p64"/>
          <p:cNvPicPr preferRelativeResize="0"/>
          <p:nvPr/>
        </p:nvPicPr>
        <p:blipFill rotWithShape="1">
          <a:blip r:embed="rId3">
            <a:alphaModFix/>
          </a:blip>
          <a:srcRect b="4309" l="0" r="0" t="3414"/>
          <a:stretch/>
        </p:blipFill>
        <p:spPr>
          <a:xfrm>
            <a:off x="2659112" y="1357425"/>
            <a:ext cx="111937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125" y="2917125"/>
            <a:ext cx="1379350" cy="152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4"/>
          <p:cNvPicPr preferRelativeResize="0"/>
          <p:nvPr/>
        </p:nvPicPr>
        <p:blipFill rotWithShape="1">
          <a:blip r:embed="rId5">
            <a:alphaModFix/>
          </a:blip>
          <a:srcRect b="5758" l="0" r="0" t="0"/>
          <a:stretch/>
        </p:blipFill>
        <p:spPr>
          <a:xfrm>
            <a:off x="5872575" y="3136075"/>
            <a:ext cx="1326050" cy="12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311700" y="16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Process Verification (Cont.)</a:t>
            </a:r>
            <a:endParaRPr/>
          </a:p>
        </p:txBody>
      </p:sp>
      <p:sp>
        <p:nvSpPr>
          <p:cNvPr id="478" name="Google Shape;47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79" name="Google Shape;479;p65"/>
          <p:cNvGraphicFramePr/>
          <p:nvPr/>
        </p:nvGraphicFramePr>
        <p:xfrm>
          <a:off x="1662100" y="107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/>
                <a:gridCol w="1971675"/>
                <a:gridCol w="1028700"/>
                <a:gridCol w="2476500"/>
              </a:tblGrid>
              <a:tr h="180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3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the quarter. 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colonies.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4</a:t>
                      </a:r>
                      <a:endParaRPr b="1"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the quarter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 colonies. Bacteria  B.</a:t>
                      </a:r>
                      <a:br>
                        <a:rPr lang="en" sz="1200"/>
                      </a:br>
                      <a:r>
                        <a:rPr lang="en" sz="1200"/>
                        <a:t>1 colony.Bacteria: Not recognized.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0" name="Google Shape;480;p65"/>
          <p:cNvGraphicFramePr/>
          <p:nvPr/>
        </p:nvGraphicFramePr>
        <p:xfrm>
          <a:off x="1662113" y="7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/>
                <a:gridCol w="1971675"/>
                <a:gridCol w="1028700"/>
                <a:gridCol w="24765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#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Test ID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Description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Excepted Result</a:t>
                      </a:r>
                      <a:endParaRPr b="1" sz="1200"/>
                    </a:p>
                  </a:txBody>
                  <a:tcPr marT="63500" marB="63500" marR="63500" marL="63500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pic>
        <p:nvPicPr>
          <p:cNvPr id="481" name="Google Shape;481;p65"/>
          <p:cNvPicPr preferRelativeResize="0"/>
          <p:nvPr/>
        </p:nvPicPr>
        <p:blipFill rotWithShape="1">
          <a:blip r:embed="rId3">
            <a:alphaModFix/>
          </a:blip>
          <a:srcRect b="12080" l="0" r="0" t="0"/>
          <a:stretch/>
        </p:blipFill>
        <p:spPr>
          <a:xfrm>
            <a:off x="2601725" y="1102175"/>
            <a:ext cx="1083075" cy="17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5"/>
          <p:cNvPicPr preferRelativeResize="0"/>
          <p:nvPr/>
        </p:nvPicPr>
        <p:blipFill rotWithShape="1">
          <a:blip r:embed="rId4">
            <a:alphaModFix/>
          </a:blip>
          <a:srcRect b="9066" l="0" r="0" t="0"/>
          <a:stretch/>
        </p:blipFill>
        <p:spPr>
          <a:xfrm>
            <a:off x="5359300" y="3339050"/>
            <a:ext cx="1597175" cy="14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 rotWithShape="1">
          <a:blip r:embed="rId5">
            <a:alphaModFix/>
          </a:blip>
          <a:srcRect b="9066" l="0" r="0" t="0"/>
          <a:stretch/>
        </p:blipFill>
        <p:spPr>
          <a:xfrm>
            <a:off x="2184925" y="3339074"/>
            <a:ext cx="1597175" cy="14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type="title"/>
          </p:nvPr>
        </p:nvSpPr>
        <p:spPr>
          <a:xfrm>
            <a:off x="311700" y="237025"/>
            <a:ext cx="36963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 </a:t>
            </a:r>
            <a:r>
              <a:rPr b="0" lang="en" sz="1800">
                <a:solidFill>
                  <a:schemeClr val="accent3"/>
                </a:solidFill>
              </a:rPr>
              <a:t>- Check it out !</a:t>
            </a:r>
            <a:endParaRPr sz="4800"/>
          </a:p>
        </p:txBody>
      </p:sp>
      <p:sp>
        <p:nvSpPr>
          <p:cNvPr id="489" name="Google Shape;48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66" title="copy_E827F939-7A65-4E93-9A5D-3BA7BDA59DFA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450" y="1234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title"/>
          </p:nvPr>
        </p:nvSpPr>
        <p:spPr>
          <a:xfrm>
            <a:off x="311700" y="358675"/>
            <a:ext cx="8520600" cy="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496" name="Google Shape;496;p67"/>
          <p:cNvSpPr txBox="1"/>
          <p:nvPr>
            <p:ph idx="1" type="body"/>
          </p:nvPr>
        </p:nvSpPr>
        <p:spPr>
          <a:xfrm>
            <a:off x="311700" y="1618750"/>
            <a:ext cx="85206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aim to save </a:t>
            </a:r>
            <a:r>
              <a:rPr lang="en" sz="2000"/>
              <a:t>scientist </a:t>
            </a:r>
            <a:r>
              <a:rPr lang="en" sz="2000"/>
              <a:t>a lot of </a:t>
            </a:r>
            <a:r>
              <a:rPr b="1" lang="en" sz="2000"/>
              <a:t>Time &amp; Money.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Allowing them to advance </a:t>
            </a:r>
            <a:r>
              <a:rPr lang="en" sz="2000"/>
              <a:t>their</a:t>
            </a:r>
            <a:r>
              <a:rPr lang="en" sz="2000"/>
              <a:t> research faster.</a:t>
            </a:r>
            <a:endParaRPr sz="2000"/>
          </a:p>
        </p:txBody>
      </p:sp>
      <p:sp>
        <p:nvSpPr>
          <p:cNvPr id="497" name="Google Shape;49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775" y="2831850"/>
            <a:ext cx="2091476" cy="20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sp>
        <p:nvSpPr>
          <p:cNvPr id="504" name="Google Shape;5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68"/>
          <p:cNvPicPr preferRelativeResize="0"/>
          <p:nvPr/>
        </p:nvPicPr>
        <p:blipFill rotWithShape="1">
          <a:blip r:embed="rId3">
            <a:alphaModFix/>
          </a:blip>
          <a:srcRect b="5996" l="6789" r="5942" t="5943"/>
          <a:stretch/>
        </p:blipFill>
        <p:spPr>
          <a:xfrm>
            <a:off x="6165900" y="1458150"/>
            <a:ext cx="2206800" cy="222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7628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Biotech Labs</a:t>
            </a:r>
            <a:endParaRPr sz="9000"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27665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 the </a:t>
            </a:r>
            <a:r>
              <a:rPr lang="en"/>
              <a:t>growth</a:t>
            </a:r>
            <a:r>
              <a:rPr lang="en"/>
              <a:t> of bacteria colonies on agar plates.</a:t>
            </a:r>
            <a:endParaRPr/>
          </a:p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b="4379" l="6836" r="5743" t="5497"/>
          <a:stretch/>
        </p:blipFill>
        <p:spPr>
          <a:xfrm>
            <a:off x="3149500" y="3743525"/>
            <a:ext cx="874800" cy="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4">
            <a:alphaModFix/>
          </a:blip>
          <a:srcRect b="12296" l="34580" r="22999" t="25378"/>
          <a:stretch/>
        </p:blipFill>
        <p:spPr>
          <a:xfrm>
            <a:off x="5119700" y="3769019"/>
            <a:ext cx="874800" cy="850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9" name="Google Shape;149;p29"/>
          <p:cNvCxnSpPr/>
          <p:nvPr/>
        </p:nvCxnSpPr>
        <p:spPr>
          <a:xfrm>
            <a:off x="4129950" y="4192469"/>
            <a:ext cx="8841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292625"/>
            <a:ext cx="8538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</a:t>
            </a:r>
            <a:r>
              <a:rPr b="1" lang="en" sz="3000"/>
              <a:t>Wonder Veggies</a:t>
            </a:r>
            <a:r>
              <a:rPr lang="en" sz="3000"/>
              <a:t> Team</a:t>
            </a:r>
            <a:endParaRPr sz="3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31956" l="0" r="0" t="28492"/>
          <a:stretch/>
        </p:blipFill>
        <p:spPr>
          <a:xfrm>
            <a:off x="1352110" y="1253050"/>
            <a:ext cx="6458100" cy="354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9275" y="368687"/>
            <a:ext cx="1040575" cy="5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33700"/>
            <a:ext cx="38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uFill>
                  <a:noFill/>
                </a:uFill>
                <a:hlinkClick r:id="rId3"/>
              </a:rPr>
              <a:t>Wonder Veggies </a:t>
            </a:r>
            <a:r>
              <a:rPr baseline="-25000" lang="en" sz="1600">
                <a:uFill>
                  <a:noFill/>
                </a:uFill>
                <a:hlinkClick r:id="rId4"/>
              </a:rPr>
              <a:t>LTD</a:t>
            </a:r>
            <a:r>
              <a:rPr baseline="-25000" lang="en" sz="3000">
                <a:uFill>
                  <a:noFill/>
                </a:uFill>
                <a:hlinkClick r:id="rId5"/>
              </a:rPr>
              <a:t> </a:t>
            </a:r>
            <a:endParaRPr baseline="-25000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4236" y="981611"/>
            <a:ext cx="2269000" cy="23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41550" y="2060625"/>
            <a:ext cx="3837000" cy="21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Mission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Revolutionize the vegetable market by marrying the benefits of </a:t>
            </a:r>
            <a:r>
              <a:rPr b="1" lang="en" sz="1600"/>
              <a:t>fresh vegetables</a:t>
            </a:r>
            <a:r>
              <a:rPr lang="en" sz="1600"/>
              <a:t> with </a:t>
            </a:r>
            <a:r>
              <a:rPr b="1" lang="en" sz="1600"/>
              <a:t>healthy probiotics</a:t>
            </a:r>
            <a:r>
              <a:rPr lang="en" sz="1600"/>
              <a:t>.</a:t>
            </a:r>
            <a:endParaRPr sz="1600"/>
          </a:p>
        </p:txBody>
      </p:sp>
      <p:sp>
        <p:nvSpPr>
          <p:cNvPr id="166" name="Google Shape;166;p31"/>
          <p:cNvSpPr txBox="1"/>
          <p:nvPr>
            <p:ph idx="4294967295" type="subTitle"/>
          </p:nvPr>
        </p:nvSpPr>
        <p:spPr>
          <a:xfrm>
            <a:off x="5032975" y="3676225"/>
            <a:ext cx="3151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Lilach Iasur-Kruh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Co-Founder &amp; Director of Technology</a:t>
            </a:r>
            <a:endParaRPr sz="1200"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275" y="368687"/>
            <a:ext cx="1040575" cy="5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Problem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Manual counting</a:t>
            </a:r>
            <a:r>
              <a:rPr lang="en"/>
              <a:t> </a:t>
            </a:r>
            <a:r>
              <a:rPr lang="en" sz="1800"/>
              <a:t>of bacteria colonies</a:t>
            </a:r>
            <a:endParaRPr sz="1800"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651175"/>
            <a:ext cx="8520600" cy="27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/>
              <a:t>Time </a:t>
            </a:r>
            <a:r>
              <a:rPr lang="en"/>
              <a:t>excessive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/>
              <a:t>Prone to </a:t>
            </a:r>
            <a:r>
              <a:rPr lang="en"/>
              <a:t>error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/>
              <a:t>No collaboration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/>
              <a:t>Data may be </a:t>
            </a:r>
            <a:r>
              <a:rPr lang="en"/>
              <a:t>lost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/>
              <a:t>Expensive alternatives</a:t>
            </a:r>
            <a:endParaRPr/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-125" y="5032375"/>
            <a:ext cx="9144000" cy="110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75" y="1860275"/>
            <a:ext cx="3313500" cy="1714500"/>
          </a:xfrm>
          <a:prstGeom prst="roundRect">
            <a:avLst>
              <a:gd fmla="val 24625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33"/>
          <p:cNvSpPr/>
          <p:nvPr/>
        </p:nvSpPr>
        <p:spPr>
          <a:xfrm>
            <a:off x="672825" y="2277675"/>
            <a:ext cx="2601600" cy="3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705625" y="2863050"/>
            <a:ext cx="2601600" cy="3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733425" y="3389250"/>
            <a:ext cx="2601600" cy="3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940625" y="3975250"/>
            <a:ext cx="2637900" cy="3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